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66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73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6.4378450469045626E-2"/>
          <c:y val="1.3437126028633473E-2"/>
        </c:manualLayout>
      </c:layout>
      <c:overlay val="0"/>
      <c:txPr>
        <a:bodyPr/>
        <a:lstStyle/>
        <a:p>
          <a:pPr>
            <a:defRPr sz="3600"/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207504729501602E-2"/>
          <c:y val="0.24332699930615678"/>
          <c:w val="0.82152304115183172"/>
          <c:h val="0.711310705031758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dLbls>
            <c:dLbl>
              <c:idx val="0"/>
              <c:layout>
                <c:manualLayout>
                  <c:x val="-0.19927987548261589"/>
                  <c:y val="6.4619422591982764E-2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en-US" sz="1800" dirty="0" smtClean="0"/>
                      <a:t>27</a:t>
                    </a:r>
                    <a:r>
                      <a:rPr lang="en-US" sz="1800" dirty="0"/>
                      <a:t>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BB5-47DF-BC00-11C45FD71B4E}"/>
                </c:ext>
              </c:extLst>
            </c:dLbl>
            <c:dLbl>
              <c:idx val="1"/>
              <c:layout>
                <c:manualLayout>
                  <c:x val="-0.15077377402360961"/>
                  <c:y val="-0.172767225885119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en-US" sz="1800" smtClean="0"/>
                      <a:t>27</a:t>
                    </a:r>
                    <a:r>
                      <a:rPr lang="en-US" sz="1800"/>
                      <a:t>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BB5-47DF-BC00-11C45FD71B4E}"/>
                </c:ext>
              </c:extLst>
            </c:dLbl>
            <c:dLbl>
              <c:idx val="2"/>
              <c:layout>
                <c:manualLayout>
                  <c:x val="0.17142975872818722"/>
                  <c:y val="-0.1798090403400868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BB5-47DF-BC00-11C45FD71B4E}"/>
                </c:ext>
              </c:extLst>
            </c:dLbl>
            <c:dLbl>
              <c:idx val="3"/>
              <c:layout>
                <c:manualLayout>
                  <c:x val="0.17774852362204724"/>
                  <c:y val="3.21176181102362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13</a:t>
                    </a:r>
                    <a:r>
                      <a:rPr lang="en-US" dirty="0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B5-47DF-BC00-11C45FD71B4E}"/>
                </c:ext>
              </c:extLst>
            </c:dLbl>
            <c:dLbl>
              <c:idx val="4"/>
              <c:layout>
                <c:manualLayout>
                  <c:x val="7.9719567925289572E-2"/>
                  <c:y val="4.2390715474661667E-2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en-US" sz="1800" dirty="0" smtClean="0">
                        <a:solidFill>
                          <a:schemeClr val="bg1"/>
                        </a:solidFill>
                      </a:rPr>
                      <a:t>6%</a:t>
                    </a:r>
                    <a:endParaRPr lang="en-US" sz="1800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BB5-47DF-BC00-11C45FD71B4E}"/>
                </c:ext>
              </c:extLst>
            </c:dLbl>
            <c:dLbl>
              <c:idx val="5"/>
              <c:layout>
                <c:manualLayout>
                  <c:x val="6.6152731320669775E-2"/>
                  <c:y val="7.2497438319718832E-2"/>
                </c:manualLayout>
              </c:layout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bg1"/>
                        </a:solidFill>
                      </a:rPr>
                      <a:t>7</a:t>
                    </a:r>
                    <a:r>
                      <a:rPr lang="en-US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BB5-47DF-BC00-11C45FD71B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Информатика и ИКТ</c:v>
                </c:pt>
                <c:pt idx="1">
                  <c:v>Литература</c:v>
                </c:pt>
                <c:pt idx="2">
                  <c:v>Русский язык</c:v>
                </c:pt>
                <c:pt idx="3">
                  <c:v>Химия</c:v>
                </c:pt>
                <c:pt idx="4">
                  <c:v>Математика профильная</c:v>
                </c:pt>
                <c:pt idx="5">
                  <c:v>История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BB5-47DF-BC00-11C45FD71B4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574964781999262E-2"/>
          <c:y val="3.8764982903134224E-2"/>
          <c:w val="0.94740983226933739"/>
          <c:h val="0.528012319618807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bg1"/>
                        </a:solidFill>
                      </a:defRPr>
                    </a:pPr>
                    <a:r>
                      <a:rPr lang="en-US" b="1" dirty="0" smtClean="0">
                        <a:solidFill>
                          <a:schemeClr val="bg1"/>
                        </a:solidFill>
                      </a:rPr>
                      <a:t>7%</a:t>
                    </a:r>
                    <a:endParaRPr lang="en-US" b="1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7E7-46C7-BE43-A0207573E335}"/>
                </c:ext>
              </c:extLst>
            </c:dLbl>
            <c:dLbl>
              <c:idx val="1"/>
              <c:layout>
                <c:manualLayout>
                  <c:x val="-9.8954029763815718E-2"/>
                  <c:y val="4.0019087385352245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sz="1800" b="1" i="0" baseline="0" smtClean="0">
                        <a:solidFill>
                          <a:schemeClr val="bg1"/>
                        </a:solidFill>
                        <a:effectLst/>
                      </a:rPr>
                      <a:t>7%</a:t>
                    </a:r>
                    <a:endParaRPr lang="en-US">
                      <a:solidFill>
                        <a:schemeClr val="bg1"/>
                      </a:solidFill>
                      <a:effectLst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E7-46C7-BE43-A0207573E335}"/>
                </c:ext>
              </c:extLst>
            </c:dLbl>
            <c:dLbl>
              <c:idx val="2"/>
              <c:layout>
                <c:manualLayout>
                  <c:x val="-0.19990162643130691"/>
                  <c:y val="-0.19665253243466777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sz="1800" b="1" i="0" baseline="0" dirty="0" smtClean="0">
                        <a:solidFill>
                          <a:schemeClr val="bg1"/>
                        </a:solidFill>
                        <a:effectLst/>
                      </a:rPr>
                      <a:t>58%</a:t>
                    </a:r>
                    <a:endParaRPr lang="en-US" dirty="0">
                      <a:solidFill>
                        <a:schemeClr val="bg1"/>
                      </a:solidFill>
                      <a:effectLst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7E7-46C7-BE43-A0207573E33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sz="1800" b="1" i="0" baseline="0" smtClean="0">
                        <a:solidFill>
                          <a:schemeClr val="bg1"/>
                        </a:solidFill>
                        <a:effectLst/>
                      </a:rPr>
                      <a:t>7%</a:t>
                    </a:r>
                    <a:endParaRPr lang="en-US">
                      <a:solidFill>
                        <a:schemeClr val="bg1"/>
                      </a:solidFill>
                      <a:effectLst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E7-46C7-BE43-A0207573E335}"/>
                </c:ext>
              </c:extLst>
            </c:dLbl>
            <c:dLbl>
              <c:idx val="4"/>
              <c:layout>
                <c:manualLayout>
                  <c:x val="0.12442260899159856"/>
                  <c:y val="2.3505875890333174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1" i="0" baseline="0" dirty="0" smtClean="0">
                        <a:solidFill>
                          <a:schemeClr val="bg1"/>
                        </a:solidFill>
                        <a:effectLst/>
                      </a:rPr>
                      <a:t>7%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7E7-46C7-BE43-A0207573E33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sz="1800" b="1" i="0" baseline="0" smtClean="0">
                        <a:solidFill>
                          <a:schemeClr val="bg1"/>
                        </a:solidFill>
                        <a:effectLst/>
                      </a:rPr>
                      <a:t>14%</a:t>
                    </a:r>
                    <a:endParaRPr lang="en-US">
                      <a:solidFill>
                        <a:schemeClr val="bg1"/>
                      </a:solidFill>
                      <a:effectLst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E7-46C7-BE43-A0207573E33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Информатика/Английский язык</c:v>
                </c:pt>
                <c:pt idx="1">
                  <c:v>Литература</c:v>
                </c:pt>
                <c:pt idx="2">
                  <c:v>Русский язык</c:v>
                </c:pt>
                <c:pt idx="3">
                  <c:v>Химия</c:v>
                </c:pt>
                <c:pt idx="4">
                  <c:v>Математика профильная</c:v>
                </c:pt>
                <c:pt idx="5">
                  <c:v>История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8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7E7-46C7-BE43-A0207573E3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8784027255136221E-2"/>
          <c:y val="0.55591332060350163"/>
          <c:w val="0.94800191571889458"/>
          <c:h val="0.43127840679880591"/>
        </c:manualLayout>
      </c:layout>
      <c:overlay val="0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Лист1!$A$2:$A$10</c:f>
              <c:strCache>
                <c:ptCount val="9"/>
                <c:pt idx="0">
                  <c:v>Обществознание</c:v>
                </c:pt>
                <c:pt idx="1">
                  <c:v>Биология</c:v>
                </c:pt>
                <c:pt idx="2">
                  <c:v>История</c:v>
                </c:pt>
                <c:pt idx="3">
                  <c:v>Иностранный язык</c:v>
                </c:pt>
                <c:pt idx="4">
                  <c:v>Информатика</c:v>
                </c:pt>
                <c:pt idx="5">
                  <c:v>Литература</c:v>
                </c:pt>
                <c:pt idx="6">
                  <c:v>Химия</c:v>
                </c:pt>
                <c:pt idx="7">
                  <c:v>Физика</c:v>
                </c:pt>
                <c:pt idx="8">
                  <c:v>География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732</c:v>
                </c:pt>
                <c:pt idx="1">
                  <c:v>353</c:v>
                </c:pt>
                <c:pt idx="2">
                  <c:v>278</c:v>
                </c:pt>
                <c:pt idx="3">
                  <c:v>277</c:v>
                </c:pt>
                <c:pt idx="4">
                  <c:v>269</c:v>
                </c:pt>
                <c:pt idx="5">
                  <c:v>234</c:v>
                </c:pt>
                <c:pt idx="6">
                  <c:v>197</c:v>
                </c:pt>
                <c:pt idx="7">
                  <c:v>149</c:v>
                </c:pt>
                <c:pt idx="8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CC-41C0-BA46-BE5C88858FB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Лист1!$A$2:$A$10</c:f>
              <c:strCache>
                <c:ptCount val="9"/>
                <c:pt idx="0">
                  <c:v>Обществознание</c:v>
                </c:pt>
                <c:pt idx="1">
                  <c:v>Биология</c:v>
                </c:pt>
                <c:pt idx="2">
                  <c:v>История</c:v>
                </c:pt>
                <c:pt idx="3">
                  <c:v>Иностранный язык</c:v>
                </c:pt>
                <c:pt idx="4">
                  <c:v>Информатика</c:v>
                </c:pt>
                <c:pt idx="5">
                  <c:v>Литература</c:v>
                </c:pt>
                <c:pt idx="6">
                  <c:v>Химия</c:v>
                </c:pt>
                <c:pt idx="7">
                  <c:v>Физика</c:v>
                </c:pt>
                <c:pt idx="8">
                  <c:v>География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956</c:v>
                </c:pt>
                <c:pt idx="1">
                  <c:v>479</c:v>
                </c:pt>
                <c:pt idx="2">
                  <c:v>734</c:v>
                </c:pt>
                <c:pt idx="3">
                  <c:v>304</c:v>
                </c:pt>
                <c:pt idx="4">
                  <c:v>548</c:v>
                </c:pt>
                <c:pt idx="5">
                  <c:v>342</c:v>
                </c:pt>
                <c:pt idx="6">
                  <c:v>286</c:v>
                </c:pt>
                <c:pt idx="7">
                  <c:v>205</c:v>
                </c:pt>
                <c:pt idx="8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CC-41C0-BA46-BE5C88858F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7039816"/>
        <c:axId val="287039424"/>
        <c:axId val="291563600"/>
      </c:bar3DChart>
      <c:catAx>
        <c:axId val="287039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7039424"/>
        <c:crosses val="autoZero"/>
        <c:auto val="1"/>
        <c:lblAlgn val="ctr"/>
        <c:lblOffset val="100"/>
        <c:noMultiLvlLbl val="0"/>
      </c:catAx>
      <c:valAx>
        <c:axId val="287039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7039816"/>
        <c:crosses val="autoZero"/>
        <c:crossBetween val="between"/>
      </c:valAx>
      <c:serAx>
        <c:axId val="29156360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7039424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463637527928995"/>
          <c:y val="0.25210314480489843"/>
          <c:w val="0.76043537600760414"/>
          <c:h val="0.6199512955939918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2"/>
                <c:pt idx="0">
                  <c:v>Качество обучения</c:v>
                </c:pt>
                <c:pt idx="1">
                  <c:v>Уровень обученности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63.06</c:v>
                </c:pt>
                <c:pt idx="1">
                  <c:v>98.64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A3-4024-AC87-5DBE04A6BD1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2"/>
                <c:pt idx="0">
                  <c:v>Качество обучения</c:v>
                </c:pt>
                <c:pt idx="1">
                  <c:v>Уровень обученности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81.48</c:v>
                </c:pt>
                <c:pt idx="1">
                  <c:v>99.3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A3-4024-AC87-5DBE04A6BD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9005240"/>
        <c:axId val="328999360"/>
        <c:axId val="0"/>
      </c:bar3DChart>
      <c:catAx>
        <c:axId val="329005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8999360"/>
        <c:crosses val="autoZero"/>
        <c:auto val="1"/>
        <c:lblAlgn val="ctr"/>
        <c:lblOffset val="100"/>
        <c:noMultiLvlLbl val="0"/>
      </c:catAx>
      <c:valAx>
        <c:axId val="328999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9005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1836198007933731"/>
          <c:y val="0.77148880599778302"/>
          <c:w val="0.24548966126746613"/>
          <c:h val="8.22037294414560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Лист1!$A$2:$A$6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56</c:v>
                </c:pt>
                <c:pt idx="1">
                  <c:v>1453</c:v>
                </c:pt>
                <c:pt idx="2">
                  <c:v>1749</c:v>
                </c:pt>
                <c:pt idx="3">
                  <c:v>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FD-4FF2-8DEA-F7FD3CD7841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2122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Лист1!$A$2:$A$6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31</c:v>
                </c:pt>
                <c:pt idx="1">
                  <c:v>795</c:v>
                </c:pt>
                <c:pt idx="2">
                  <c:v>1541</c:v>
                </c:pt>
                <c:pt idx="3">
                  <c:v>2094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FD-4FF2-8DEA-F7FD3CD784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8988000"/>
        <c:axId val="318986824"/>
        <c:axId val="0"/>
      </c:bar3DChart>
      <c:catAx>
        <c:axId val="31898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8986824"/>
        <c:crosses val="autoZero"/>
        <c:auto val="1"/>
        <c:lblAlgn val="ctr"/>
        <c:lblOffset val="100"/>
        <c:noMultiLvlLbl val="0"/>
      </c:catAx>
      <c:valAx>
        <c:axId val="318986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8988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463637527928995"/>
          <c:y val="0.25210314480489843"/>
          <c:w val="0.76043537600760414"/>
          <c:h val="0.6199512955939918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2"/>
                <c:pt idx="0">
                  <c:v>Качество обучения</c:v>
                </c:pt>
                <c:pt idx="1">
                  <c:v>Уровень обученности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51.58</c:v>
                </c:pt>
                <c:pt idx="1">
                  <c:v>97.89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98-4FCD-B454-2CFF216D5D7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2"/>
                <c:pt idx="0">
                  <c:v>Качество обучения</c:v>
                </c:pt>
                <c:pt idx="1">
                  <c:v>Уровень обученности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67.239999999999995</c:v>
                </c:pt>
                <c:pt idx="1">
                  <c:v>97.87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98-4FCD-B454-2CFF216D5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1442568"/>
        <c:axId val="391443744"/>
        <c:axId val="0"/>
      </c:bar3DChart>
      <c:catAx>
        <c:axId val="391442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1443744"/>
        <c:crosses val="autoZero"/>
        <c:auto val="1"/>
        <c:lblAlgn val="ctr"/>
        <c:lblOffset val="100"/>
        <c:noMultiLvlLbl val="0"/>
      </c:catAx>
      <c:valAx>
        <c:axId val="391443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1442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1836198007933731"/>
          <c:y val="0.77148880599778302"/>
          <c:w val="0.24548966126746613"/>
          <c:h val="8.22037294414560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Лист1!$A$2:$A$6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86</c:v>
                </c:pt>
                <c:pt idx="1">
                  <c:v>1887</c:v>
                </c:pt>
                <c:pt idx="2">
                  <c:v>1796</c:v>
                </c:pt>
                <c:pt idx="3">
                  <c:v>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6D-4B4F-9300-273496DB3DF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2122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Лист1!$A$2:$A$6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95</c:v>
                </c:pt>
                <c:pt idx="1">
                  <c:v>1365</c:v>
                </c:pt>
                <c:pt idx="2">
                  <c:v>2480</c:v>
                </c:pt>
                <c:pt idx="3">
                  <c:v>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6D-4B4F-9300-273496DB3D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1448448"/>
        <c:axId val="391445704"/>
        <c:axId val="0"/>
      </c:bar3DChart>
      <c:catAx>
        <c:axId val="391448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1445704"/>
        <c:crosses val="autoZero"/>
        <c:auto val="1"/>
        <c:lblAlgn val="ctr"/>
        <c:lblOffset val="100"/>
        <c:noMultiLvlLbl val="0"/>
      </c:catAx>
      <c:valAx>
        <c:axId val="391445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1448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528695885642339E-2"/>
          <c:y val="2.6881298718634126E-2"/>
          <c:w val="0.92230411898677922"/>
          <c:h val="0.6255706560816199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Лист1!$A$2:$A$9</c:f>
              <c:strCache>
                <c:ptCount val="8"/>
                <c:pt idx="0">
                  <c:v>География</c:v>
                </c:pt>
                <c:pt idx="1">
                  <c:v>Обществознание</c:v>
                </c:pt>
                <c:pt idx="2">
                  <c:v>Биология</c:v>
                </c:pt>
                <c:pt idx="3">
                  <c:v>Информатика</c:v>
                </c:pt>
                <c:pt idx="4">
                  <c:v>Иностранный язык</c:v>
                </c:pt>
                <c:pt idx="5">
                  <c:v>Химия</c:v>
                </c:pt>
                <c:pt idx="6">
                  <c:v>Физика</c:v>
                </c:pt>
                <c:pt idx="7">
                  <c:v>История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2386</c:v>
                </c:pt>
                <c:pt idx="1">
                  <c:v>2378</c:v>
                </c:pt>
                <c:pt idx="2">
                  <c:v>1339</c:v>
                </c:pt>
                <c:pt idx="3">
                  <c:v>1005</c:v>
                </c:pt>
                <c:pt idx="4">
                  <c:v>530</c:v>
                </c:pt>
                <c:pt idx="5">
                  <c:v>289</c:v>
                </c:pt>
                <c:pt idx="6">
                  <c:v>187</c:v>
                </c:pt>
                <c:pt idx="7">
                  <c:v>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29-4233-8D68-ADEE65FAE4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8001712"/>
        <c:axId val="397998968"/>
        <c:axId val="323623104"/>
      </c:bar3DChart>
      <c:catAx>
        <c:axId val="39800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7998968"/>
        <c:crosses val="autoZero"/>
        <c:auto val="1"/>
        <c:lblAlgn val="ctr"/>
        <c:lblOffset val="100"/>
        <c:noMultiLvlLbl val="0"/>
      </c:catAx>
      <c:valAx>
        <c:axId val="397998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8001712"/>
        <c:crosses val="autoZero"/>
        <c:crossBetween val="between"/>
      </c:valAx>
      <c:serAx>
        <c:axId val="323623104"/>
        <c:scaling>
          <c:orientation val="minMax"/>
        </c:scaling>
        <c:delete val="1"/>
        <c:axPos val="b"/>
        <c:majorTickMark val="none"/>
        <c:minorTickMark val="none"/>
        <c:tickLblPos val="nextTo"/>
        <c:crossAx val="397998968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9144000" cy="220486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4515" y="1628801"/>
            <a:ext cx="8064896" cy="3312612"/>
          </a:xfrm>
        </p:spPr>
        <p:txBody>
          <a:bodyPr/>
          <a:lstStyle/>
          <a:p>
            <a:pPr algn="ctr"/>
            <a:r>
              <a:rPr lang="ru-RU" sz="9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Анализ </a:t>
            </a:r>
            <a:br>
              <a:rPr lang="ru-RU" sz="9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9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ГИА-2022</a:t>
            </a:r>
            <a:endParaRPr lang="ru-RU" sz="9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7613" y="4646440"/>
            <a:ext cx="7704856" cy="231772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Заместитель начальника управления –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начальник отдела общего образования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МКУ Управление образования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администрации города Симферополя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Матюхина Наталья Сергеевна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69171"/>
            <a:ext cx="2466975" cy="18478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680" y="5157192"/>
            <a:ext cx="27432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75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036" y="332656"/>
            <a:ext cx="8568952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ЦОМКО:</a:t>
            </a:r>
          </a:p>
          <a:p>
            <a:pPr lvl="0"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По-прежнему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лидеров по количеству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стобалльных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результатов город Симферополь –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человек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ru-RU" sz="1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Наибольшая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участников получивших высокие результаты ЕГЭ по русскому языку (от 81 до 99 баллов) в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г.Симферополь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21,95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0" algn="just"/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образовательных организаций республики, продемонстрировавших наиболее высокие результаты ЕГЭ по русскому языку, вошли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школ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Симферополь. Следует отметить образовательные организации города, которые попадают в список школ, выпускники которых демонстрируют традиционно высокие результаты ЕГЭ по русскому языку, что свидетельствует о высоком уровне преподавания данного предмета, а именно: МБОУ "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Гимназия №1 им. И.В. Курчатова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г. Симферополя.</a:t>
            </a:r>
          </a:p>
        </p:txBody>
      </p:sp>
    </p:spTree>
    <p:extLst>
      <p:ext uri="{BB962C8B-B14F-4D97-AF65-F5344CB8AC3E}">
        <p14:creationId xmlns:p14="http://schemas.microsoft.com/office/powerpoint/2010/main" val="62714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АНАЛИЗ РЕЗУЛЬТАТОВ ЕГЭ ПО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МАТЕМАТИКЕ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628414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участников ЕГЭ по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математике (за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года)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179189"/>
              </p:ext>
            </p:extLst>
          </p:nvPr>
        </p:nvGraphicFramePr>
        <p:xfrm>
          <a:off x="308070" y="1122692"/>
          <a:ext cx="8584410" cy="1752600"/>
        </p:xfrm>
        <a:graphic>
          <a:graphicData uri="http://schemas.openxmlformats.org/drawingml/2006/table">
            <a:tbl>
              <a:tblPr firstRow="1" firstCol="1" bandRow="1" bandCol="1">
                <a:tableStyleId>{B301B821-A1FF-4177-AEE7-76D212191A09}</a:tableStyleId>
              </a:tblPr>
              <a:tblGrid>
                <a:gridCol w="1167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4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4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4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677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2020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b="1">
                          <a:effectLst/>
                        </a:rPr>
                        <a:t>2021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b="1">
                          <a:effectLst/>
                        </a:rPr>
                        <a:t>2022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b="1">
                          <a:effectLst/>
                        </a:rPr>
                        <a:t>чел.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b="1">
                          <a:effectLst/>
                        </a:rPr>
                        <a:t>% от общего числа участников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b="1">
                          <a:effectLst/>
                        </a:rPr>
                        <a:t>чел.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% от общего числа участников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b="1">
                          <a:effectLst/>
                        </a:rPr>
                        <a:t>чел.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b="1">
                          <a:effectLst/>
                        </a:rPr>
                        <a:t>% от общего числа участников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775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33,15%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800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33,84%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639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28,46%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699837"/>
              </p:ext>
            </p:extLst>
          </p:nvPr>
        </p:nvGraphicFramePr>
        <p:xfrm>
          <a:off x="337561" y="4653136"/>
          <a:ext cx="8568951" cy="170688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267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Доля участников, получивших тестовый балл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Количество участников, получивших 100 баллов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ниже минимального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от минимального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до 60 баллов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от 61 до 80 баллов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от 81 до 99 баллов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10,49%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43,60</a:t>
                      </a:r>
                      <a:r>
                        <a:rPr lang="ru-RU" sz="2000" b="1" dirty="0">
                          <a:effectLst/>
                        </a:rPr>
                        <a:t>%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39,10%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6,54%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3789040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результаты ЕГЭ по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75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6240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400" b="1" dirty="0"/>
              <a:t>Перечень ОО, продемонстрировавших наиболее высокие результаты ЕГЭ по </a:t>
            </a:r>
            <a:r>
              <a:rPr lang="ru-RU" sz="2400" b="1" dirty="0" smtClean="0"/>
              <a:t>математике на уровне РК</a:t>
            </a:r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734545"/>
              </p:ext>
            </p:extLst>
          </p:nvPr>
        </p:nvGraphicFramePr>
        <p:xfrm>
          <a:off x="395536" y="867237"/>
          <a:ext cx="8424936" cy="59573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6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66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5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7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5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24503"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ОО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ВТГ, получивших </a:t>
                      </a:r>
                      <a:b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81 до 100 баллов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ВТГ, получивших </a:t>
                      </a:r>
                      <a:b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61 до 80 баллов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ВТГ, не достигших минимального балла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657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МБОУ "Школа-лицей № 3 </a:t>
                      </a:r>
                      <a:br>
                        <a:rPr lang="ru-RU" sz="16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</a:br>
                      <a:r>
                        <a:rPr lang="ru-RU" sz="16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им. А.С. Макаренко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"</a:t>
                      </a:r>
                      <a:endParaRPr lang="ru-RU" sz="16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24,44%</a:t>
                      </a:r>
                      <a:endParaRPr lang="ru-RU" sz="16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44,44%</a:t>
                      </a:r>
                      <a:endParaRPr lang="ru-RU" sz="16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6,67%</a:t>
                      </a:r>
                      <a:endParaRPr lang="ru-RU" sz="16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МБОУ "Школа-гимназия № 39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им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. Я.Г. </a:t>
                      </a:r>
                      <a:r>
                        <a:rPr lang="ru-RU" sz="1600" b="1" dirty="0" err="1" smtClean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Крейзера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"</a:t>
                      </a:r>
                      <a:endParaRPr lang="ru-RU" sz="16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22,73%</a:t>
                      </a:r>
                      <a:endParaRPr lang="ru-RU" sz="16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59,09%</a:t>
                      </a:r>
                      <a:endParaRPr lang="ru-RU" sz="16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0,00%</a:t>
                      </a:r>
                      <a:endParaRPr lang="ru-RU" sz="16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МБОУ "Симферопольская академическая гимназия"</a:t>
                      </a:r>
                      <a:endParaRPr lang="ru-RU" sz="16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19,05%</a:t>
                      </a:r>
                      <a:endParaRPr lang="ru-RU" sz="16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61,90%</a:t>
                      </a:r>
                      <a:endParaRPr lang="ru-RU" sz="16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0,00%</a:t>
                      </a:r>
                      <a:endParaRPr lang="ru-RU" sz="16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МБОУ "Лицей №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1"</a:t>
                      </a:r>
                      <a:endParaRPr lang="ru-RU" sz="16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18,18%</a:t>
                      </a:r>
                      <a:endParaRPr lang="ru-RU" sz="16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54,55%</a:t>
                      </a:r>
                      <a:endParaRPr lang="ru-RU" sz="16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9,09%</a:t>
                      </a:r>
                      <a:endParaRPr lang="ru-RU" sz="16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МБОУ "Гимназия №1 </a:t>
                      </a:r>
                      <a:br>
                        <a:rPr lang="ru-RU" sz="16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</a:br>
                      <a:r>
                        <a:rPr lang="ru-RU" sz="16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им. И.В. Курчатова" </a:t>
                      </a:r>
                      <a:endParaRPr lang="ru-RU" sz="16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12,50%</a:t>
                      </a:r>
                      <a:endParaRPr lang="ru-RU" sz="16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58,33%</a:t>
                      </a:r>
                      <a:endParaRPr lang="ru-RU" sz="16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0,00%</a:t>
                      </a:r>
                      <a:endParaRPr lang="ru-RU" sz="16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МБОУ "Школа-гимназия № 10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им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. Э.К. Покровского" </a:t>
                      </a:r>
                      <a:endParaRPr lang="ru-RU" sz="16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11,11%</a:t>
                      </a:r>
                      <a:endParaRPr lang="ru-RU" sz="16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62,96%</a:t>
                      </a:r>
                      <a:endParaRPr lang="ru-RU" sz="16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0,00%</a:t>
                      </a:r>
                      <a:endParaRPr lang="ru-RU" sz="16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993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МБОУ "СОШ №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18"</a:t>
                      </a:r>
                      <a:endParaRPr lang="ru-RU" sz="16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9,52%</a:t>
                      </a:r>
                      <a:endParaRPr lang="ru-RU" sz="16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57,14%</a:t>
                      </a:r>
                      <a:endParaRPr lang="ru-RU" sz="16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0,00%</a:t>
                      </a:r>
                      <a:endParaRPr lang="ru-RU" sz="16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МБОУ "Гимназия №11 им. К.А. </a:t>
                      </a:r>
                      <a:r>
                        <a:rPr lang="ru-RU" sz="1600" b="1" dirty="0" err="1" smtClean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Тренева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"</a:t>
                      </a:r>
                      <a:endParaRPr lang="ru-RU" sz="16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9,09%</a:t>
                      </a:r>
                      <a:endParaRPr lang="ru-RU" sz="16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45,45%</a:t>
                      </a:r>
                      <a:endParaRPr lang="ru-RU" sz="16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4,55%</a:t>
                      </a:r>
                      <a:endParaRPr lang="ru-RU" sz="16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МБОУ "СОШ №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24"</a:t>
                      </a:r>
                      <a:endParaRPr lang="ru-RU" sz="16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6,25%</a:t>
                      </a:r>
                      <a:endParaRPr lang="ru-RU" sz="16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62,50%</a:t>
                      </a:r>
                      <a:endParaRPr lang="ru-RU" sz="16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0,00%</a:t>
                      </a:r>
                      <a:endParaRPr lang="ru-RU" sz="16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МБОУ "Школа-лицей № 17" </a:t>
                      </a:r>
                      <a:endParaRPr lang="ru-RU" sz="16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6,25%</a:t>
                      </a:r>
                      <a:endParaRPr lang="ru-RU" sz="16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62,50%</a:t>
                      </a:r>
                      <a:endParaRPr lang="ru-RU" sz="16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0,00%</a:t>
                      </a:r>
                      <a:endParaRPr lang="ru-RU" sz="16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64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400" b="1" dirty="0"/>
              <a:t>Перечень ОО, продемонстрировавших низкие результаты ЕГЭ по </a:t>
            </a:r>
            <a:r>
              <a:rPr lang="ru-RU" sz="2400" b="1" dirty="0" smtClean="0"/>
              <a:t>математике на уровне РК</a:t>
            </a:r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504406"/>
              </p:ext>
            </p:extLst>
          </p:nvPr>
        </p:nvGraphicFramePr>
        <p:xfrm>
          <a:off x="484845" y="1844824"/>
          <a:ext cx="8424938" cy="4101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ОО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</a:t>
                      </a:r>
                      <a:b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достигших минимального балла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 61 до 80 баллов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</a:t>
                      </a:r>
                      <a:b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81 до 100 баллов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МБОУ "СОШ № 7 им. А.В. Мокроусова с углубленным изучением английского языка" г. Симферополя</a:t>
                      </a:r>
                      <a:endParaRPr lang="ru-RU" sz="18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20,83%</a:t>
                      </a:r>
                      <a:endParaRPr lang="ru-RU" sz="18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41,67%</a:t>
                      </a:r>
                      <a:endParaRPr lang="ru-RU" sz="1800" b="1" i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0,00%</a:t>
                      </a:r>
                      <a:endParaRPr lang="ru-RU" sz="18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МБОУ "СОШ № 31" г. Симферополя</a:t>
                      </a:r>
                      <a:endParaRPr lang="ru-RU" sz="18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18,42%</a:t>
                      </a:r>
                      <a:endParaRPr lang="ru-RU" sz="18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26,32%</a:t>
                      </a:r>
                      <a:endParaRPr lang="ru-RU" sz="1800" b="1" i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7,89%</a:t>
                      </a:r>
                      <a:endParaRPr lang="ru-RU" sz="18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МБОУ "СОШ № 2" г. Симферополя</a:t>
                      </a:r>
                      <a:endParaRPr lang="ru-RU" sz="18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18,18%</a:t>
                      </a:r>
                      <a:endParaRPr lang="ru-RU" sz="18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36,36%</a:t>
                      </a:r>
                      <a:endParaRPr lang="ru-RU" sz="1800" b="1" i="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0,00%</a:t>
                      </a:r>
                      <a:endParaRPr lang="ru-RU" sz="18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7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036" y="332656"/>
            <a:ext cx="856895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ЦОМКО:</a:t>
            </a:r>
          </a:p>
          <a:p>
            <a:pPr lvl="0"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Симферополь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входит в перечень муниципалитетов с наибольшей долей участников, получивших высокие результаты ЕГЭ по математике профильного уровня (от 81 до 99 баллов) –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6,54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</a:p>
          <a:p>
            <a:pPr lvl="0" algn="just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В перечень 18 образовательных организаций республики, продемонстрировавших наиболее высокие результаты ЕГЭ по математике профильного уровня, вошли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 Симферополя. 3 школы уже не первый год попадают с данный список, что свидетельствует о высоком уровне подготовки выпускников этих школ (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"Симферопольская академическая гимназия", МБОУ "Школа-лицей № 3 им. А.С. Макаренко" г. Симферополя, МБОУ "СОШ № 18" г. Симферополя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9530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0927" y="116632"/>
            <a:ext cx="45223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ПРЕДМЕТЫ ПО ВЫБОРУ ЕГЭ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642964694"/>
              </p:ext>
            </p:extLst>
          </p:nvPr>
        </p:nvGraphicFramePr>
        <p:xfrm>
          <a:off x="395536" y="639852"/>
          <a:ext cx="8640960" cy="5813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990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217514"/>
              </p:ext>
            </p:extLst>
          </p:nvPr>
        </p:nvGraphicFramePr>
        <p:xfrm>
          <a:off x="251520" y="929988"/>
          <a:ext cx="8712968" cy="5542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17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2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8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54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ОО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получили аттестат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ВТГ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74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№5 им. 85-го АСП» г. Симферополя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3,33%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55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 6 им. В.А. </a:t>
                      </a:r>
                      <a:r>
                        <a:rPr lang="ru-RU" sz="16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Горишнего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7,14%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38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 7 им. А.В. Мокроусова с углубленным изучением английского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языка"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1,49%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 12" г. Симферополя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 13 им. А. Невского" г. Симферополя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5,88%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 21" г. Симферополя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22,86%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 22" г. Симферополя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5,26%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64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 26 им. М.Т.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Калашникова"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28,57%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 29 им. Г.К.Жукова" г. Симферополя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6,45%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 31" г.Симферополя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9,82%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 34" г.Симферополя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7,14%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 35" г. Симферополя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14,29%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6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- ДС № 36" г.Симферополя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3,70%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24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 42 им. </a:t>
                      </a:r>
                      <a:r>
                        <a:rPr lang="ru-RU" sz="16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Эшрефа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Шемьи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-заде"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2,78%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6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"СЭЛ" г. Симферополя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4,76%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4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№44 им. </a:t>
                      </a:r>
                      <a:r>
                        <a:rPr lang="ru-RU" sz="16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Алиме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Абденановой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46723" y="44026"/>
            <a:ext cx="80279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u="none" strike="noStrike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получили аттестат СОО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895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582" y="116632"/>
            <a:ext cx="915269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Основной государственный экзамен</a:t>
            </a:r>
            <a:endParaRPr lang="ru-RU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8979" y="894165"/>
            <a:ext cx="835042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Всего – 4639 выпускников, </a:t>
            </a:r>
          </a:p>
          <a:p>
            <a:pPr algn="ctr"/>
            <a:r>
              <a:rPr lang="ru-RU" sz="5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</a:t>
            </a:r>
            <a:r>
              <a:rPr lang="ru-RU" sz="5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з них 158 ОВЗ </a:t>
            </a:r>
            <a:endParaRPr lang="ru-RU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5422" y="2790760"/>
            <a:ext cx="833753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chemeClr val="accent4"/>
                </a:solidFill>
                <a:effectLst/>
              </a:rPr>
              <a:t>26 ППЭ на базе ОО</a:t>
            </a:r>
          </a:p>
          <a:p>
            <a:pPr algn="ctr"/>
            <a:r>
              <a:rPr lang="ru-RU" sz="4400" b="1" dirty="0" smtClean="0">
                <a:ln/>
                <a:solidFill>
                  <a:schemeClr val="accent4"/>
                </a:solidFill>
              </a:rPr>
              <a:t>28 ППЭ ОГЭ + 27 ППЭ ГВЭ на дому</a:t>
            </a:r>
            <a:endParaRPr lang="ru-RU" sz="4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5422" y="4395495"/>
            <a:ext cx="55528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Задействовано </a:t>
            </a:r>
          </a:p>
          <a:p>
            <a:pPr algn="ctr"/>
            <a:r>
              <a:rPr lang="ru-RU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2427 </a:t>
            </a:r>
            <a:r>
              <a:rPr lang="ru-RU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сотрудников</a:t>
            </a:r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00" y="5191125"/>
            <a:ext cx="27432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1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429113821"/>
              </p:ext>
            </p:extLst>
          </p:nvPr>
        </p:nvGraphicFramePr>
        <p:xfrm>
          <a:off x="0" y="1988840"/>
          <a:ext cx="6300192" cy="4860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07504" y="116632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результатов ОГЭ </a:t>
            </a:r>
            <a:endParaRPr lang="ru-RU" sz="32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ctr">
              <a:spcAft>
                <a:spcPts val="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русскому языку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54331974"/>
              </p:ext>
            </p:extLst>
          </p:nvPr>
        </p:nvGraphicFramePr>
        <p:xfrm>
          <a:off x="2915816" y="98072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6326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400" b="1" dirty="0"/>
              <a:t>Перечень ОО, продемонстрировавших наиболее высокие результаты </a:t>
            </a:r>
            <a:r>
              <a:rPr lang="ru-RU" sz="2400" b="1" dirty="0" smtClean="0"/>
              <a:t>ОГЭ </a:t>
            </a:r>
            <a:r>
              <a:rPr lang="ru-RU" sz="2400" b="1" dirty="0"/>
              <a:t>по русскому </a:t>
            </a:r>
            <a:r>
              <a:rPr lang="ru-RU" sz="2400" b="1" dirty="0" smtClean="0"/>
              <a:t>языку на уровне РК</a:t>
            </a:r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559180"/>
              </p:ext>
            </p:extLst>
          </p:nvPr>
        </p:nvGraphicFramePr>
        <p:xfrm>
          <a:off x="406201" y="1035659"/>
          <a:ext cx="8414270" cy="5074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1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8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2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3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8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29245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ОО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отметку «2»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отметки </a:t>
                      </a:r>
                    </a:p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 и «5» (качество обучения)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отметки </a:t>
                      </a:r>
                    </a:p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«3», «4» и «5» (уровень обученности)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3437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"СОШ-детский сад комбинированного вида № 6"</a:t>
                      </a:r>
                      <a:b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Симферополя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922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"Гимназия № 9" г.Симферополь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95,83%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5922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"Гимназия №1 </a:t>
                      </a:r>
                      <a:b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 И.В. Курчатова" г.Симферополя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95,45%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5922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СОШДС "Лингвист" </a:t>
                      </a:r>
                      <a:b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Симферополя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95,24%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70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7025" y="0"/>
            <a:ext cx="2466975" cy="184785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30065"/>
            <a:ext cx="711258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Единый государственный экзамен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372691"/>
              </p:ext>
            </p:extLst>
          </p:nvPr>
        </p:nvGraphicFramePr>
        <p:xfrm>
          <a:off x="312464" y="1768844"/>
          <a:ext cx="8658523" cy="143533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080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4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4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5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4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23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17667">
                <a:tc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2015 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2016 </a:t>
                      </a:r>
                      <a:endParaRPr lang="ru-RU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2017 </a:t>
                      </a:r>
                      <a:endParaRPr lang="ru-RU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2018 </a:t>
                      </a:r>
                      <a:endParaRPr lang="ru-RU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 </a:t>
                      </a:r>
                      <a:endParaRPr lang="ru-RU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2020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2021</a:t>
                      </a:r>
                      <a:endParaRPr lang="ru-RU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2022</a:t>
                      </a:r>
                      <a:endParaRPr lang="ru-RU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667">
                <a:tc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ru-RU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ru-RU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ru-RU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ru-RU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1560" y="820592"/>
            <a:ext cx="535024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" pitchFamily="34" charset="0"/>
                <a:cs typeface="Times New Roman" pitchFamily="18" charset="0"/>
              </a:rPr>
              <a:t>Количество ППЭ в Симферополе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" pitchFamily="34" charset="0"/>
                <a:cs typeface="Times New Roman" pitchFamily="18" charset="0"/>
              </a:rPr>
              <a:t>в 2015-2022 годы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991994"/>
              </p:ext>
            </p:extLst>
          </p:nvPr>
        </p:nvGraphicFramePr>
        <p:xfrm>
          <a:off x="278662" y="3573021"/>
          <a:ext cx="8658525" cy="32403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0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38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51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38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1906">
                <a:tc>
                  <a:txBody>
                    <a:bodyPr/>
                    <a:lstStyle/>
                    <a:p>
                      <a:pPr indent="4508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effectLst/>
                        </a:rPr>
                        <a:t> </a:t>
                      </a:r>
                      <a:endParaRPr lang="ru-RU" sz="24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effectLst/>
                        </a:rPr>
                        <a:t>2021 год</a:t>
                      </a:r>
                      <a:endParaRPr lang="ru-RU" sz="24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effectLst/>
                        </a:rPr>
                        <a:t>2022 год</a:t>
                      </a:r>
                      <a:endParaRPr lang="ru-RU" sz="24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067">
                <a:tc>
                  <a:txBody>
                    <a:bodyPr/>
                    <a:lstStyle/>
                    <a:p>
                      <a:pPr marL="184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effectLst/>
                        </a:rPr>
                        <a:t>Всего участников ЕГЭ</a:t>
                      </a:r>
                      <a:endParaRPr lang="ru-RU" sz="2400" b="1"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effectLst/>
                        </a:rPr>
                        <a:t>2364</a:t>
                      </a:r>
                      <a:endParaRPr lang="ru-RU" sz="24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effectLst/>
                        </a:rPr>
                        <a:t>2245</a:t>
                      </a:r>
                      <a:endParaRPr lang="ru-RU" sz="2400" b="1"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067">
                <a:tc>
                  <a:txBody>
                    <a:bodyPr/>
                    <a:lstStyle/>
                    <a:p>
                      <a:pPr marL="184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effectLst/>
                        </a:rPr>
                        <a:t>В том числе:</a:t>
                      </a:r>
                      <a:endParaRPr lang="ru-RU" sz="2400" b="1"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effectLst/>
                        </a:rPr>
                        <a:t>Кол-во</a:t>
                      </a:r>
                      <a:endParaRPr lang="ru-RU" sz="2400" b="1"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effectLst/>
                        </a:rPr>
                        <a:t>%</a:t>
                      </a:r>
                      <a:endParaRPr lang="ru-RU" sz="24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effectLst/>
                        </a:rPr>
                        <a:t>Кол-во</a:t>
                      </a:r>
                      <a:endParaRPr lang="ru-RU" sz="2400" b="1"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effectLst/>
                        </a:rPr>
                        <a:t>%</a:t>
                      </a:r>
                      <a:endParaRPr lang="ru-RU" sz="2400" b="1"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067">
                <a:tc>
                  <a:txBody>
                    <a:bodyPr/>
                    <a:lstStyle/>
                    <a:p>
                      <a:pPr marL="184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effectLst/>
                        </a:rPr>
                        <a:t>ВТГ</a:t>
                      </a:r>
                      <a:endParaRPr lang="ru-RU" sz="2400" b="1"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effectLst/>
                        </a:rPr>
                        <a:t>1997</a:t>
                      </a:r>
                      <a:endParaRPr lang="ru-RU" sz="2400" b="1"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effectLst/>
                        </a:rPr>
                        <a:t>84,48%</a:t>
                      </a:r>
                      <a:endParaRPr lang="ru-RU" sz="2400" b="1"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effectLst/>
                        </a:rPr>
                        <a:t>1858</a:t>
                      </a:r>
                      <a:endParaRPr lang="ru-RU" sz="2400" b="1"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effectLst/>
                        </a:rPr>
                        <a:t>82,76%</a:t>
                      </a:r>
                      <a:endParaRPr lang="ru-RU" sz="2400" b="1"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9067">
                <a:tc>
                  <a:txBody>
                    <a:bodyPr/>
                    <a:lstStyle/>
                    <a:p>
                      <a:pPr marL="184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effectLst/>
                        </a:rPr>
                        <a:t>ВПЛ</a:t>
                      </a:r>
                      <a:endParaRPr lang="ru-RU" sz="24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effectLst/>
                        </a:rPr>
                        <a:t>367</a:t>
                      </a:r>
                      <a:endParaRPr lang="ru-RU" sz="2400" b="1"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effectLst/>
                        </a:rPr>
                        <a:t>15,52%</a:t>
                      </a:r>
                      <a:endParaRPr lang="ru-RU" sz="2400" b="1"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effectLst/>
                        </a:rPr>
                        <a:t>387</a:t>
                      </a:r>
                      <a:endParaRPr lang="ru-RU" sz="2400" b="1"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effectLst/>
                        </a:rPr>
                        <a:t>17,23%</a:t>
                      </a:r>
                      <a:endParaRPr lang="ru-RU" sz="24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699792" y="3111351"/>
            <a:ext cx="4185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участников ЕГЭ</a:t>
            </a:r>
          </a:p>
        </p:txBody>
      </p:sp>
    </p:spTree>
    <p:extLst>
      <p:ext uri="{BB962C8B-B14F-4D97-AF65-F5344CB8AC3E}">
        <p14:creationId xmlns:p14="http://schemas.microsoft.com/office/powerpoint/2010/main" val="395058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400" b="1" dirty="0"/>
              <a:t>Перечень ОО, продемонстрировавших низкие результаты </a:t>
            </a:r>
            <a:r>
              <a:rPr lang="ru-RU" sz="2400" b="1" dirty="0" smtClean="0"/>
              <a:t>ОГЭ </a:t>
            </a:r>
            <a:r>
              <a:rPr lang="ru-RU" sz="2400" b="1" dirty="0"/>
              <a:t>по русскому </a:t>
            </a:r>
            <a:r>
              <a:rPr lang="ru-RU" sz="2400" b="1" dirty="0" smtClean="0"/>
              <a:t>языку на уровне РК</a:t>
            </a:r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357799"/>
              </p:ext>
            </p:extLst>
          </p:nvPr>
        </p:nvGraphicFramePr>
        <p:xfrm>
          <a:off x="467544" y="2132856"/>
          <a:ext cx="8548283" cy="25256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5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0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6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76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6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14459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ОО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отметку «2»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отметки </a:t>
                      </a:r>
                    </a:p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 и «5» (качество обучения)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отметки </a:t>
                      </a:r>
                    </a:p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«3», «4» и «5» (уровень обученности)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41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 26 </a:t>
                      </a:r>
                      <a:b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 М.Т. Калашникова"</a:t>
                      </a:r>
                      <a:b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Симферополя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42,86%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7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330799769"/>
              </p:ext>
            </p:extLst>
          </p:nvPr>
        </p:nvGraphicFramePr>
        <p:xfrm>
          <a:off x="0" y="1988840"/>
          <a:ext cx="6300192" cy="4860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07504" y="116632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результатов ОГЭ </a:t>
            </a:r>
            <a:endParaRPr lang="ru-RU" sz="32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ctr">
              <a:spcAft>
                <a:spcPts val="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 математике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10271328"/>
              </p:ext>
            </p:extLst>
          </p:nvPr>
        </p:nvGraphicFramePr>
        <p:xfrm>
          <a:off x="2915816" y="98072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0754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6240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400" b="1" dirty="0"/>
              <a:t>Перечень ОО, продемонстрировавших наиболее высокие результаты </a:t>
            </a:r>
            <a:r>
              <a:rPr lang="ru-RU" sz="2400" b="1" dirty="0" smtClean="0"/>
              <a:t>ОГЭ </a:t>
            </a:r>
            <a:r>
              <a:rPr lang="ru-RU" sz="2400" b="1" dirty="0"/>
              <a:t>по </a:t>
            </a:r>
            <a:r>
              <a:rPr lang="ru-RU" sz="2400" b="1" dirty="0" smtClean="0"/>
              <a:t>математике на уровне РК</a:t>
            </a:r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038765"/>
              </p:ext>
            </p:extLst>
          </p:nvPr>
        </p:nvGraphicFramePr>
        <p:xfrm>
          <a:off x="251520" y="867239"/>
          <a:ext cx="8784975" cy="58984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2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2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11979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ОО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отметку «2»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отметки </a:t>
                      </a:r>
                    </a:p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 и «5» (качество обучения)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отметки </a:t>
                      </a:r>
                    </a:p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«3», «4» и «5» (уровень обученности)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410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"СОШ-детский сад комбинированного вида № 6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273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 24" г. Симферополя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96,55%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273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"Гимназия № 9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93,06%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273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"Гимназия №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1"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89,77%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273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"Школа-лицей" №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84,40%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273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"Школа - гимназия № 25"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81,88%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801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 42 </a:t>
                      </a: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им.Э.Шемьи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-заде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80,77%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273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 43" г. Симферополя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273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 7 им. А.В.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Мокроусова"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79,09%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7410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"Симферопольская академическая гимназия"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78,10%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31" marR="45831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400" b="1" dirty="0"/>
              <a:t>Перечень ОО, продемонстрировавших низкие результаты </a:t>
            </a:r>
            <a:r>
              <a:rPr lang="ru-RU" sz="2400" b="1" dirty="0" smtClean="0"/>
              <a:t>ОГЭ </a:t>
            </a:r>
            <a:r>
              <a:rPr lang="ru-RU" sz="2400" b="1" dirty="0"/>
              <a:t>по </a:t>
            </a:r>
            <a:r>
              <a:rPr lang="ru-RU" sz="2400" b="1" dirty="0" smtClean="0"/>
              <a:t>математике на уровне РК</a:t>
            </a:r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032765"/>
              </p:ext>
            </p:extLst>
          </p:nvPr>
        </p:nvGraphicFramePr>
        <p:xfrm>
          <a:off x="467544" y="2132856"/>
          <a:ext cx="8548283" cy="2548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5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0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6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76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6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14459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ОО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отметку «2»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отметки </a:t>
                      </a:r>
                    </a:p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 и «5» (качество обучения)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отметки </a:t>
                      </a:r>
                    </a:p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«3», «4» и «5» (уровень обученности)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41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 26 </a:t>
                      </a:r>
                      <a:b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 М.Т. Калашникова"</a:t>
                      </a:r>
                      <a:b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Симферополя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34,29%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31,43%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65,71%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48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77264" y="116632"/>
            <a:ext cx="4589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ПРЕДМЕТЫ ПО ВЫБОРУ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ГЭ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373464784"/>
              </p:ext>
            </p:extLst>
          </p:nvPr>
        </p:nvGraphicFramePr>
        <p:xfrm>
          <a:off x="395536" y="639852"/>
          <a:ext cx="8640960" cy="5813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178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729596"/>
              </p:ext>
            </p:extLst>
          </p:nvPr>
        </p:nvGraphicFramePr>
        <p:xfrm>
          <a:off x="251520" y="929988"/>
          <a:ext cx="8712968" cy="57214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17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2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8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54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ОО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получили аттестат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ВТГ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3" marR="8383" marT="8383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74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№5 им. 85-го АСП» г. Симферополя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55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 12" г. Симферополя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26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 21" </a:t>
                      </a:r>
                      <a:r>
                        <a:rPr lang="ru-RU" sz="20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г.Симферополя</a:t>
                      </a:r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31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 23" г. Симферополя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41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 26 им. М.Т. </a:t>
                      </a:r>
                      <a:r>
                        <a:rPr lang="ru-RU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Калашникова"</a:t>
                      </a:r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31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МБОУ" СОШ № 30  им. А.А. </a:t>
                      </a:r>
                      <a:r>
                        <a:rPr lang="ru-RU" sz="20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Аматуни</a:t>
                      </a:r>
                      <a:r>
                        <a:rPr lang="ru-RU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31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"СОШ-детский сад № 37" г. Симферополя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64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 38" г. Симферополя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 42 им. </a:t>
                      </a:r>
                      <a:r>
                        <a:rPr lang="ru-RU" sz="20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Эшрефа</a:t>
                      </a:r>
                      <a:r>
                        <a:rPr lang="ru-RU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Шемьи</a:t>
                      </a:r>
                      <a:r>
                        <a:rPr lang="ru-RU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-заде"</a:t>
                      </a:r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31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№44 им. </a:t>
                      </a:r>
                      <a:r>
                        <a:rPr lang="ru-RU" sz="20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Алиме</a:t>
                      </a:r>
                      <a:r>
                        <a:rPr lang="ru-RU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Абденановой</a:t>
                      </a:r>
                      <a:r>
                        <a:rPr lang="ru-RU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31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"Лицей №1" г. Симферополя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96228" y="44026"/>
            <a:ext cx="8128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u="none" strike="noStrike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получили аттестат ООО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273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9144000" cy="220486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99592" y="3789040"/>
            <a:ext cx="77339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Благодарю за внимание!</a:t>
            </a:r>
            <a:endParaRPr lang="ru-RU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327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5196" y="116632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Ранжирование </a:t>
            </a:r>
            <a:r>
              <a:rPr lang="ru-RU" sz="3200" b="1" dirty="0" smtClean="0"/>
              <a:t>ОО </a:t>
            </a:r>
            <a:r>
              <a:rPr lang="ru-RU" sz="3200" b="1" dirty="0"/>
              <a:t>по интегральным показателям качества подготовки выпускников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521131"/>
              </p:ext>
            </p:extLst>
          </p:nvPr>
        </p:nvGraphicFramePr>
        <p:xfrm>
          <a:off x="265196" y="1397000"/>
          <a:ext cx="8784976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0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26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5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 251 до 300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160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СОШ №14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30%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СОШ №44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82,35%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СОШ №40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25%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Школа-гимназия №20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78,57%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САГ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16,67%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СОШ №29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66,67%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Гимназия №1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15,52%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СОШ №12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61,11%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Школа-гимназия №39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15%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СОШ №36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59,09%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Гимназия №11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14,81%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СОШ №35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57,14%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Лицей №1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14,29%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СОШ №26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55,56%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СОШ №18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13,51%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СОШ №28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53,85%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Школа-гимназия №10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11,94%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СЭЛ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53,33%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Лингвист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11,76%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СОШ №6,</a:t>
                      </a:r>
                      <a:r>
                        <a:rPr lang="ru-RU" b="1" baseline="0" dirty="0" smtClean="0"/>
                        <a:t> 22, 38, 42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50%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071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76019" y="116632"/>
            <a:ext cx="47211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100-балльники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872311"/>
              </p:ext>
            </p:extLst>
          </p:nvPr>
        </p:nvGraphicFramePr>
        <p:xfrm>
          <a:off x="323529" y="1039965"/>
          <a:ext cx="8712966" cy="5239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4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4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309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Критерии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2021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2022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61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Количество человек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14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11</a:t>
                      </a:r>
                      <a:endParaRPr lang="ru-RU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09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Предметы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химия, русский язык, математика профильная, история, литература,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информатика и ИКТ</a:t>
                      </a:r>
                      <a:endParaRPr lang="ru-RU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химия, русский язык, математика профильная, история, литература,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английский язык</a:t>
                      </a:r>
                      <a:endParaRPr lang="ru-RU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09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Количество 200-балльников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 (математика</a:t>
                      </a:r>
                      <a:r>
                        <a:rPr lang="ru-RU" sz="2400" b="1" baseline="0" dirty="0" smtClean="0"/>
                        <a:t> профильная, информатика и ИКТ</a:t>
                      </a:r>
                      <a:r>
                        <a:rPr lang="ru-RU" sz="2400" b="1" dirty="0" smtClean="0"/>
                        <a:t>)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 (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русский язык</a:t>
                      </a:r>
                      <a:r>
                        <a:rPr lang="ru-RU" sz="2400" b="1" dirty="0" smtClean="0"/>
                        <a:t>, химия, математика профильная, история)</a:t>
                      </a:r>
                      <a:endParaRPr lang="ru-RU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34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91805" y="183316"/>
            <a:ext cx="23538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Школы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899592" y="44624"/>
            <a:ext cx="2232248" cy="108012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6012160" y="44624"/>
            <a:ext cx="2232248" cy="1080120"/>
          </a:xfrm>
          <a:prstGeom prst="cloudCallout">
            <a:avLst>
              <a:gd name="adj1" fmla="val 27578"/>
              <a:gd name="adj2" fmla="val 560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Блок-схема: типовой процесс 6"/>
          <p:cNvSpPr/>
          <p:nvPr/>
        </p:nvSpPr>
        <p:spPr>
          <a:xfrm>
            <a:off x="395536" y="2276872"/>
            <a:ext cx="4248472" cy="4320480"/>
          </a:xfrm>
          <a:prstGeom prst="flowChartPredefined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ru-RU" sz="2200" b="1" dirty="0">
                <a:solidFill>
                  <a:srgbClr val="FF0000"/>
                </a:solidFill>
              </a:rPr>
              <a:t>«Гимназия №1</a:t>
            </a:r>
            <a:r>
              <a:rPr lang="ru-RU" sz="2200" b="1" dirty="0" smtClean="0">
                <a:solidFill>
                  <a:srgbClr val="FF0000"/>
                </a:solidFill>
              </a:rPr>
              <a:t>»</a:t>
            </a:r>
          </a:p>
          <a:p>
            <a:pPr algn="ctr"/>
            <a:r>
              <a:rPr lang="ru-RU" sz="2200" b="1" dirty="0" smtClean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</a:rPr>
              <a:t>«</a:t>
            </a:r>
            <a:r>
              <a:rPr lang="ru-RU" sz="2200" b="1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</a:rPr>
              <a:t>Школа-лицей №3</a:t>
            </a:r>
            <a:r>
              <a:rPr lang="ru-RU" sz="2200" b="1" dirty="0" smtClean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</a:rPr>
              <a:t>» </a:t>
            </a:r>
            <a:r>
              <a:rPr lang="ru-RU" sz="2200" b="1" dirty="0">
                <a:solidFill>
                  <a:srgbClr val="FF0000"/>
                </a:solidFill>
              </a:rPr>
              <a:t>«СОШ №4</a:t>
            </a:r>
            <a:r>
              <a:rPr lang="ru-RU" sz="2200" b="1" dirty="0" smtClean="0">
                <a:solidFill>
                  <a:srgbClr val="FF0000"/>
                </a:solidFill>
              </a:rPr>
              <a:t>»</a:t>
            </a:r>
          </a:p>
          <a:p>
            <a:pPr algn="ctr"/>
            <a:r>
              <a:rPr lang="ru-RU" sz="2200" b="1" dirty="0" smtClean="0"/>
              <a:t>«</a:t>
            </a:r>
            <a:r>
              <a:rPr lang="ru-RU" sz="2200" b="1" dirty="0"/>
              <a:t>СОШ №5</a:t>
            </a:r>
            <a:r>
              <a:rPr lang="ru-RU" sz="2200" b="1" dirty="0" smtClean="0"/>
              <a:t>»</a:t>
            </a:r>
          </a:p>
          <a:p>
            <a:pPr algn="ctr"/>
            <a:r>
              <a:rPr lang="ru-RU" sz="2200" b="1" dirty="0" smtClean="0"/>
              <a:t>«</a:t>
            </a:r>
            <a:r>
              <a:rPr lang="ru-RU" sz="2200" b="1" dirty="0"/>
              <a:t>СОШ №7</a:t>
            </a:r>
            <a:r>
              <a:rPr lang="ru-RU" sz="2200" b="1" dirty="0" smtClean="0"/>
              <a:t>»</a:t>
            </a:r>
          </a:p>
          <a:p>
            <a:pPr marL="342900" indent="-342900" algn="ctr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ru-RU" sz="2200" b="1" u="wavyHeavy" dirty="0" smtClean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</a:rPr>
              <a:t>«</a:t>
            </a:r>
            <a:r>
              <a:rPr lang="ru-RU" sz="2200" b="1" u="wavyHeavy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</a:rPr>
              <a:t>Школа-гимназия №10</a:t>
            </a:r>
            <a:r>
              <a:rPr lang="ru-RU" sz="2200" b="1" u="wavyHeavy" dirty="0" smtClean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</a:rPr>
              <a:t>»</a:t>
            </a:r>
            <a:r>
              <a:rPr lang="ru-RU" sz="2200" b="1" u="wavyHeavy" dirty="0" smtClean="0">
                <a:uFill>
                  <a:solidFill>
                    <a:srgbClr val="00B050"/>
                  </a:solidFill>
                </a:uFill>
              </a:rPr>
              <a:t> </a:t>
            </a:r>
          </a:p>
          <a:p>
            <a:pPr algn="ctr"/>
            <a:r>
              <a:rPr lang="ru-RU" sz="2200" b="1" dirty="0" smtClean="0"/>
              <a:t>«</a:t>
            </a:r>
            <a:r>
              <a:rPr lang="ru-RU" sz="2200" b="1" dirty="0"/>
              <a:t>СОШ №14</a:t>
            </a:r>
            <a:r>
              <a:rPr lang="ru-RU" sz="2200" b="1" dirty="0" smtClean="0"/>
              <a:t>»</a:t>
            </a:r>
          </a:p>
          <a:p>
            <a:pPr algn="ctr"/>
            <a:r>
              <a:rPr lang="ru-RU" sz="2200" b="1" dirty="0" smtClean="0"/>
              <a:t>«</a:t>
            </a:r>
            <a:r>
              <a:rPr lang="ru-RU" sz="2200" b="1" dirty="0"/>
              <a:t>Школа-гимназия №25</a:t>
            </a:r>
            <a:r>
              <a:rPr lang="ru-RU" sz="2200" b="1" dirty="0" smtClean="0"/>
              <a:t>» </a:t>
            </a:r>
          </a:p>
          <a:p>
            <a:pPr algn="ctr"/>
            <a:r>
              <a:rPr lang="ru-RU" sz="2200" b="1" dirty="0" smtClean="0"/>
              <a:t>«</a:t>
            </a:r>
            <a:r>
              <a:rPr lang="ru-RU" sz="2200" b="1" dirty="0"/>
              <a:t>СОШ №36</a:t>
            </a:r>
            <a:r>
              <a:rPr lang="ru-RU" sz="2200" b="1" dirty="0" smtClean="0"/>
              <a:t>»</a:t>
            </a:r>
          </a:p>
          <a:p>
            <a:pPr algn="ctr"/>
            <a:r>
              <a:rPr lang="ru-RU" sz="2200" b="1" dirty="0" smtClean="0"/>
              <a:t>«</a:t>
            </a:r>
            <a:r>
              <a:rPr lang="ru-RU" sz="2200" b="1" dirty="0"/>
              <a:t>Школа-гимназия №39</a:t>
            </a:r>
            <a:r>
              <a:rPr lang="ru-RU" sz="2200" b="1" dirty="0" smtClean="0"/>
              <a:t>» «СМШ»</a:t>
            </a:r>
          </a:p>
          <a:p>
            <a:pPr algn="ctr"/>
            <a:r>
              <a:rPr lang="ru-RU" sz="2200" b="1" dirty="0" smtClean="0">
                <a:solidFill>
                  <a:srgbClr val="FF0000"/>
                </a:solidFill>
              </a:rPr>
              <a:t>«</a:t>
            </a:r>
            <a:r>
              <a:rPr lang="ru-RU" sz="2200" b="1" dirty="0">
                <a:solidFill>
                  <a:srgbClr val="FF0000"/>
                </a:solidFill>
              </a:rPr>
              <a:t>МБЛ»</a:t>
            </a:r>
          </a:p>
        </p:txBody>
      </p:sp>
      <p:sp>
        <p:nvSpPr>
          <p:cNvPr id="8" name="Блок-схема: типовой процесс 7"/>
          <p:cNvSpPr/>
          <p:nvPr/>
        </p:nvSpPr>
        <p:spPr>
          <a:xfrm>
            <a:off x="4788024" y="2276872"/>
            <a:ext cx="4176464" cy="4320480"/>
          </a:xfrm>
          <a:prstGeom prst="flowChartPredefined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«</a:t>
            </a:r>
            <a:r>
              <a:rPr lang="ru-RU" sz="2400" b="1" dirty="0">
                <a:solidFill>
                  <a:srgbClr val="FF0000"/>
                </a:solidFill>
              </a:rPr>
              <a:t>Гимназия №1</a:t>
            </a:r>
            <a:r>
              <a:rPr lang="ru-RU" sz="2400" b="1" dirty="0" smtClean="0">
                <a:solidFill>
                  <a:srgbClr val="FF0000"/>
                </a:solidFill>
              </a:rPr>
              <a:t>»</a:t>
            </a:r>
          </a:p>
          <a:p>
            <a:pPr algn="ctr"/>
            <a:r>
              <a:rPr lang="ru-RU" sz="2400" b="1" u="wavyHeavy" dirty="0" smtClean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</a:rPr>
              <a:t>«</a:t>
            </a:r>
            <a:r>
              <a:rPr lang="ru-RU" sz="2400" b="1" u="wavyHeavy" dirty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</a:rPr>
              <a:t>Школа-лицей №3</a:t>
            </a:r>
            <a:r>
              <a:rPr lang="ru-RU" sz="2400" b="1" u="wavyHeavy" dirty="0" smtClean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</a:rPr>
              <a:t>»</a:t>
            </a:r>
          </a:p>
          <a:p>
            <a:pPr marL="342900" indent="-342900" algn="ctr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FF0000"/>
                </a:solidFill>
              </a:rPr>
              <a:t>«</a:t>
            </a:r>
            <a:r>
              <a:rPr lang="ru-RU" sz="2400" b="1" dirty="0">
                <a:solidFill>
                  <a:srgbClr val="FF0000"/>
                </a:solidFill>
              </a:rPr>
              <a:t>СОШ №4</a:t>
            </a:r>
            <a:r>
              <a:rPr lang="ru-RU" sz="2400" b="1" dirty="0" smtClean="0">
                <a:solidFill>
                  <a:srgbClr val="FF0000"/>
                </a:solidFill>
              </a:rPr>
              <a:t>»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«</a:t>
            </a:r>
            <a:r>
              <a:rPr lang="ru-RU" sz="2400" b="1" dirty="0">
                <a:solidFill>
                  <a:srgbClr val="FF0000"/>
                </a:solidFill>
              </a:rPr>
              <a:t>Школа-гимназия №10</a:t>
            </a:r>
            <a:r>
              <a:rPr lang="ru-RU" sz="2400" b="1" dirty="0" smtClean="0">
                <a:solidFill>
                  <a:srgbClr val="FF0000"/>
                </a:solidFill>
              </a:rPr>
              <a:t>»</a:t>
            </a:r>
          </a:p>
          <a:p>
            <a:pPr algn="ctr"/>
            <a:r>
              <a:rPr lang="ru-RU" sz="2400" b="1" u="wavyHeavy" dirty="0" smtClean="0">
                <a:uFill>
                  <a:solidFill>
                    <a:srgbClr val="00B050"/>
                  </a:solidFill>
                </a:uFill>
              </a:rPr>
              <a:t>«</a:t>
            </a:r>
            <a:r>
              <a:rPr lang="ru-RU" sz="2400" b="1" u="wavyHeavy" dirty="0">
                <a:uFill>
                  <a:solidFill>
                    <a:srgbClr val="00B050"/>
                  </a:solidFill>
                </a:uFill>
              </a:rPr>
              <a:t>Гимназия №11</a:t>
            </a:r>
            <a:r>
              <a:rPr lang="ru-RU" sz="2400" b="1" u="wavyHeavy" dirty="0" smtClean="0">
                <a:uFill>
                  <a:solidFill>
                    <a:srgbClr val="00B050"/>
                  </a:solidFill>
                </a:uFill>
              </a:rPr>
              <a:t>»</a:t>
            </a:r>
          </a:p>
          <a:p>
            <a:pPr algn="ctr"/>
            <a:r>
              <a:rPr lang="ru-RU" sz="2400" b="1" dirty="0" smtClean="0"/>
              <a:t>«</a:t>
            </a:r>
            <a:r>
              <a:rPr lang="ru-RU" sz="2400" b="1" dirty="0"/>
              <a:t>СОШ №31</a:t>
            </a:r>
            <a:r>
              <a:rPr lang="ru-RU" sz="2400" b="1" dirty="0" smtClean="0"/>
              <a:t>»</a:t>
            </a:r>
          </a:p>
          <a:p>
            <a:pPr algn="ctr"/>
            <a:r>
              <a:rPr lang="ru-RU" sz="2400" b="1" dirty="0" smtClean="0"/>
              <a:t>«</a:t>
            </a:r>
            <a:r>
              <a:rPr lang="ru-RU" sz="2400" b="1" dirty="0"/>
              <a:t>СОШ №34</a:t>
            </a:r>
            <a:r>
              <a:rPr lang="ru-RU" sz="2400" b="1" dirty="0" smtClean="0"/>
              <a:t>»</a:t>
            </a:r>
          </a:p>
          <a:p>
            <a:pPr algn="ctr"/>
            <a:r>
              <a:rPr lang="ru-RU" sz="2400" b="1" u="wavyHeavy" dirty="0" smtClean="0">
                <a:uFill>
                  <a:solidFill>
                    <a:srgbClr val="00B050"/>
                  </a:solidFill>
                </a:uFill>
              </a:rPr>
              <a:t>«</a:t>
            </a:r>
            <a:r>
              <a:rPr lang="ru-RU" sz="2400" b="1" u="wavyHeavy" dirty="0">
                <a:uFill>
                  <a:solidFill>
                    <a:srgbClr val="00B050"/>
                  </a:solidFill>
                </a:uFill>
              </a:rPr>
              <a:t>САГ</a:t>
            </a:r>
            <a:r>
              <a:rPr lang="ru-RU" sz="2400" b="1" u="wavyHeavy" dirty="0" smtClean="0">
                <a:uFill>
                  <a:solidFill>
                    <a:srgbClr val="00B050"/>
                  </a:solidFill>
                </a:uFill>
              </a:rPr>
              <a:t>»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«МБЛ</a:t>
            </a:r>
            <a:r>
              <a:rPr lang="ru-RU" sz="2400" b="1" dirty="0">
                <a:solidFill>
                  <a:srgbClr val="FF0000"/>
                </a:solidFill>
              </a:rPr>
              <a:t>»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345673" y="1124744"/>
            <a:ext cx="1930183" cy="1157033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22,2%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6055180" y="1124744"/>
            <a:ext cx="1930183" cy="1157033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17,7%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69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04045" y="188640"/>
            <a:ext cx="33359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Предметы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77800151"/>
              </p:ext>
            </p:extLst>
          </p:nvPr>
        </p:nvGraphicFramePr>
        <p:xfrm>
          <a:off x="-4580" y="1556792"/>
          <a:ext cx="522465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25843427"/>
              </p:ext>
            </p:extLst>
          </p:nvPr>
        </p:nvGraphicFramePr>
        <p:xfrm>
          <a:off x="4427984" y="908720"/>
          <a:ext cx="4560168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524328" y="188640"/>
            <a:ext cx="11208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3600" b="1" i="0" u="none" strike="noStrike" kern="1200" baseline="0">
                <a:solidFill>
                  <a:srgbClr val="4D5B6B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202</a:t>
            </a:r>
            <a:r>
              <a:rPr lang="ru-RU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49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АНАЛИЗ РЕЗУЛЬТАТОВ ЕГЭ ПО РУССКОМУ ЯЗЫКУ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628414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участников ЕГЭ по русскому языку (за 3 года)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960826"/>
              </p:ext>
            </p:extLst>
          </p:nvPr>
        </p:nvGraphicFramePr>
        <p:xfrm>
          <a:off x="308070" y="1122692"/>
          <a:ext cx="8584410" cy="1752600"/>
        </p:xfrm>
        <a:graphic>
          <a:graphicData uri="http://schemas.openxmlformats.org/drawingml/2006/table">
            <a:tbl>
              <a:tblPr firstRow="1" firstCol="1" bandRow="1" bandCol="1">
                <a:tableStyleId>{B301B821-A1FF-4177-AEE7-76D212191A09}</a:tableStyleId>
              </a:tblPr>
              <a:tblGrid>
                <a:gridCol w="1167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4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4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4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677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2020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b="1">
                          <a:effectLst/>
                        </a:rPr>
                        <a:t>2021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b="1">
                          <a:effectLst/>
                        </a:rPr>
                        <a:t>2022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b="1">
                          <a:effectLst/>
                        </a:rPr>
                        <a:t>чел.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b="1">
                          <a:effectLst/>
                        </a:rPr>
                        <a:t>% от общего числа участников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b="1">
                          <a:effectLst/>
                        </a:rPr>
                        <a:t>чел.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% от общего числа участников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b="1">
                          <a:effectLst/>
                        </a:rPr>
                        <a:t>чел.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553200" algn="l"/>
                        </a:tabLst>
                      </a:pPr>
                      <a:r>
                        <a:rPr lang="ru-RU" sz="2000" b="1">
                          <a:effectLst/>
                        </a:rPr>
                        <a:t>% от общего числа участников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</a:rPr>
                        <a:t>1837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</a:rPr>
                        <a:t>79,11%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</a:rPr>
                        <a:t>1887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</a:rPr>
                        <a:t>79,82%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</a:rPr>
                        <a:t>1798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</a:rPr>
                        <a:t>80,08%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740975"/>
              </p:ext>
            </p:extLst>
          </p:nvPr>
        </p:nvGraphicFramePr>
        <p:xfrm>
          <a:off x="337561" y="4653136"/>
          <a:ext cx="8568951" cy="170688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267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Доля участников, получивших тестовый балл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Количество участников, получивших 100 баллов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ниже минимального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от минимального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до 60 баллов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от 61 до 80 баллов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от 81 до 99 баллов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0,80%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28,60%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48,25%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21,95%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3789040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результаты ЕГЭ по русскому языку</a:t>
            </a:r>
          </a:p>
        </p:txBody>
      </p:sp>
    </p:spTree>
    <p:extLst>
      <p:ext uri="{BB962C8B-B14F-4D97-AF65-F5344CB8AC3E}">
        <p14:creationId xmlns:p14="http://schemas.microsoft.com/office/powerpoint/2010/main" val="41808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400" b="1" dirty="0"/>
              <a:t>Перечень ОО, продемонстрировавших наиболее высокие результаты ЕГЭ по русскому </a:t>
            </a:r>
            <a:r>
              <a:rPr lang="ru-RU" sz="2400" b="1" dirty="0" smtClean="0"/>
              <a:t>языку на уровне РК</a:t>
            </a:r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798713"/>
              </p:ext>
            </p:extLst>
          </p:nvPr>
        </p:nvGraphicFramePr>
        <p:xfrm>
          <a:off x="395536" y="1196752"/>
          <a:ext cx="8424936" cy="4882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6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66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5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7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5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24503"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ОО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ВТГ, получивших </a:t>
                      </a:r>
                      <a:b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81 до 100 баллов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ВТГ, получивших </a:t>
                      </a:r>
                      <a:b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61 до 80 баллов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ВТГ, не достигших минимального балла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657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 40 им. В.А.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Скугаря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42,86%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"Гимназия №1 </a:t>
                      </a:r>
                      <a:b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 И.В. Курчатова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44,12%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48,53%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"Симферопольская академическая гимназия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40,74%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48,15%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"Школа-лицей № 3 </a:t>
                      </a:r>
                      <a:b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 А.С. Макаренко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34,91%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 23"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34,29%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СОШДС "Лингвист"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33,33%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48998" marR="489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02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400" b="1" dirty="0"/>
              <a:t>Перечень ОО, продемонстрировавших низкие результаты ЕГЭ по русскому </a:t>
            </a:r>
            <a:r>
              <a:rPr lang="ru-RU" sz="2400" b="1" dirty="0" smtClean="0"/>
              <a:t>языку на уровне РК</a:t>
            </a:r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072164"/>
              </p:ext>
            </p:extLst>
          </p:nvPr>
        </p:nvGraphicFramePr>
        <p:xfrm>
          <a:off x="484845" y="1844824"/>
          <a:ext cx="8424938" cy="315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ОО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</a:t>
                      </a:r>
                      <a:b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достигших минимального балла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 61 до 80 баллов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</a:t>
                      </a:r>
                      <a:b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81 до 100 баллов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 26 </a:t>
                      </a:r>
                      <a:b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 М.Т. Калашникова" г. Симферополя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14,29%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21,43%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7,14%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"СОШ № 21" г. Симферополь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14,29%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31,43%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5,71%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94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TM01859868[[fn=Термический]]</Template>
  <TotalTime>562</TotalTime>
  <Words>2071</Words>
  <Application>Microsoft Office PowerPoint</Application>
  <PresentationFormat>Экран (4:3)</PresentationFormat>
  <Paragraphs>605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Wingdings</vt:lpstr>
      <vt:lpstr>Thermal</vt:lpstr>
      <vt:lpstr>Анализ  ГИА-2022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50</cp:revision>
  <dcterms:created xsi:type="dcterms:W3CDTF">2022-11-14T19:43:36Z</dcterms:created>
  <dcterms:modified xsi:type="dcterms:W3CDTF">2022-11-17T14:31:52Z</dcterms:modified>
</cp:coreProperties>
</file>